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</p:sldMasterIdLst>
  <p:notesMasterIdLst>
    <p:notesMasterId r:id="rId20"/>
  </p:notesMasterIdLst>
  <p:handoutMasterIdLst>
    <p:handoutMasterId r:id="rId21"/>
  </p:handoutMasterIdLst>
  <p:sldIdLst>
    <p:sldId id="277" r:id="rId2"/>
    <p:sldId id="485" r:id="rId3"/>
    <p:sldId id="487" r:id="rId4"/>
    <p:sldId id="488" r:id="rId5"/>
    <p:sldId id="486" r:id="rId6"/>
    <p:sldId id="489" r:id="rId7"/>
    <p:sldId id="492" r:id="rId8"/>
    <p:sldId id="493" r:id="rId9"/>
    <p:sldId id="500" r:id="rId10"/>
    <p:sldId id="490" r:id="rId11"/>
    <p:sldId id="491" r:id="rId12"/>
    <p:sldId id="495" r:id="rId13"/>
    <p:sldId id="496" r:id="rId14"/>
    <p:sldId id="497" r:id="rId15"/>
    <p:sldId id="498" r:id="rId16"/>
    <p:sldId id="499" r:id="rId17"/>
    <p:sldId id="501" r:id="rId18"/>
    <p:sldId id="502" r:id="rId19"/>
  </p:sldIdLst>
  <p:sldSz cx="9144000" cy="6858000" type="screen4x3"/>
  <p:notesSz cx="7099300" cy="10234613"/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EAB4B3A-EA50-7741-A22D-E8C85B2E17F9}">
          <p14:sldIdLst>
            <p14:sldId id="277"/>
            <p14:sldId id="485"/>
            <p14:sldId id="487"/>
            <p14:sldId id="488"/>
            <p14:sldId id="486"/>
            <p14:sldId id="489"/>
            <p14:sldId id="492"/>
            <p14:sldId id="493"/>
            <p14:sldId id="500"/>
            <p14:sldId id="490"/>
            <p14:sldId id="491"/>
            <p14:sldId id="495"/>
            <p14:sldId id="496"/>
            <p14:sldId id="497"/>
            <p14:sldId id="498"/>
            <p14:sldId id="499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FF9900"/>
    <a:srgbClr val="003366"/>
    <a:srgbClr val="6A91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34"/>
    <p:restoredTop sz="95321"/>
  </p:normalViewPr>
  <p:slideViewPr>
    <p:cSldViewPr snapToGrid="0">
      <p:cViewPr>
        <p:scale>
          <a:sx n="120" d="100"/>
          <a:sy n="120" d="100"/>
        </p:scale>
        <p:origin x="1216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" y="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4988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79813" y="0"/>
            <a:ext cx="35194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37051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2438" y="9723438"/>
            <a:ext cx="15668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fld id="{81DA7548-C3AC-4C08-BF30-C64168C28791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85926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24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940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9488" y="757238"/>
            <a:ext cx="5151437" cy="3863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870450"/>
            <a:ext cx="5257800" cy="46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noProof="0" smtClean="0"/>
              <a:t>Click to edit Master text styles</a:t>
            </a:r>
          </a:p>
          <a:p>
            <a:pPr lvl="1"/>
            <a:r>
              <a:rPr lang="en-US" altLang="it-IT" noProof="0" smtClean="0"/>
              <a:t>Second level</a:t>
            </a:r>
          </a:p>
          <a:p>
            <a:pPr lvl="2"/>
            <a:r>
              <a:rPr lang="en-US" altLang="it-IT" noProof="0" smtClean="0"/>
              <a:t>Third level</a:t>
            </a:r>
          </a:p>
          <a:p>
            <a:pPr lvl="3"/>
            <a:r>
              <a:rPr lang="en-US" altLang="it-IT" noProof="0" smtClean="0"/>
              <a:t>Fourth level</a:t>
            </a:r>
          </a:p>
          <a:p>
            <a:pPr lvl="4"/>
            <a:r>
              <a:rPr lang="en-US" altLang="it-IT" noProof="0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5663"/>
            <a:ext cx="309245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45663"/>
            <a:ext cx="309403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fld id="{0DDD85DA-EC9E-466A-95B1-99F639DEB3E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1072896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Process synchronization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Operating System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© 2005 William Fornaciari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FA1A9C8-57B2-4ADB-9B74-20AEA6A90793}" type="slidenum">
              <a:rPr lang="en-US" altLang="it-IT" sz="1300" smtClean="0">
                <a:ea typeface="ＭＳ Ｐゴシック" pitchFamily="-92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it-IT" sz="1300" smtClean="0">
              <a:ea typeface="ＭＳ Ｐゴシック" pitchFamily="-92" charset="-128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 smtClean="0">
              <a:latin typeface="Times New Roman" pitchFamily="-110" charset="0"/>
              <a:ea typeface="ヒラギノ角ゴ Pro W3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03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6" Type="http://schemas.openxmlformats.org/officeDocument/2006/relationships/image" Target="../media/image3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tags" Target="../tags/tag33.xml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tags" Target="../tags/tag29.xml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fondo-ppt4b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owerpoint0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22320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02313" y="1219200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rgbClr val="003366"/>
                </a:solidFill>
              </a:rPr>
              <a:t>DIPARTIMENTO DI ELETTRONICA E INFORMAZIONE</a:t>
            </a:r>
          </a:p>
        </p:txBody>
      </p:sp>
      <p:sp>
        <p:nvSpPr>
          <p:cNvPr id="47002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48000" y="2057400"/>
            <a:ext cx="5867400" cy="9144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47002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343400"/>
            <a:ext cx="6400800" cy="1143000"/>
          </a:xfrm>
        </p:spPr>
        <p:txBody>
          <a:bodyPr/>
          <a:lstStyle>
            <a:lvl1pPr marL="0" indent="0">
              <a:buFont typeface="Times" charset="0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81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8A28A-61C2-42C0-8EB0-7491DD1A128A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5733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0"/>
            <a:ext cx="19621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0"/>
            <a:ext cx="57340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F1A73-5940-422B-A462-714236B23C0B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23321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3D911-5F32-43E4-88E0-6E87F370C58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9985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4EB49-A8F0-4A1F-B490-BC9F709831A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16579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E69EF-B48D-4A62-B4C3-9604B5352DC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1849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482CB-5967-4820-BE95-87039B6496E0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3533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6CA37-1695-4E83-AE8E-91D90FFFB2D1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260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461B4-D011-4496-B9F7-32BEF32D3CA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0336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9B3AC-9BB8-41CB-B592-A0D213CFCC42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602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860F1-36A0-4917-8776-7371DEFBBD24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3728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ags" Target="../tags/tag9.xml"/><Relationship Id="rId21" Type="http://schemas.openxmlformats.org/officeDocument/2006/relationships/tags" Target="../tags/tag10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24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2.xml"/><Relationship Id="rId14" Type="http://schemas.openxmlformats.org/officeDocument/2006/relationships/tags" Target="../tags/tag3.xml"/><Relationship Id="rId15" Type="http://schemas.openxmlformats.org/officeDocument/2006/relationships/tags" Target="../tags/tag4.xml"/><Relationship Id="rId16" Type="http://schemas.openxmlformats.org/officeDocument/2006/relationships/tags" Target="../tags/tag5.xml"/><Relationship Id="rId17" Type="http://schemas.openxmlformats.org/officeDocument/2006/relationships/tags" Target="../tags/tag6.xml"/><Relationship Id="rId18" Type="http://schemas.openxmlformats.org/officeDocument/2006/relationships/tags" Target="../tags/tag7.xml"/><Relationship Id="rId19" Type="http://schemas.openxmlformats.org/officeDocument/2006/relationships/tags" Target="../tags/tag8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own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7013"/>
            <a:ext cx="91440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8996" name="Rectangle 4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09600" y="0"/>
            <a:ext cx="716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text styles</a:t>
            </a:r>
          </a:p>
          <a:p>
            <a:pPr lvl="1"/>
            <a:r>
              <a:rPr lang="en-US" altLang="it-IT" smtClean="0"/>
              <a:t>Second level</a:t>
            </a:r>
          </a:p>
          <a:p>
            <a:pPr lvl="2"/>
            <a:r>
              <a:rPr lang="en-US" altLang="it-IT" smtClean="0"/>
              <a:t>Third level</a:t>
            </a:r>
          </a:p>
          <a:p>
            <a:pPr lvl="3"/>
            <a:r>
              <a:rPr lang="en-US" altLang="it-IT" smtClean="0"/>
              <a:t>Fourth level</a:t>
            </a:r>
          </a:p>
          <a:p>
            <a:pPr lvl="4"/>
            <a:r>
              <a:rPr lang="en-US" altLang="it-IT" smtClean="0"/>
              <a:t>Fifth level</a:t>
            </a:r>
          </a:p>
        </p:txBody>
      </p:sp>
      <p:sp>
        <p:nvSpPr>
          <p:cNvPr id="468998" name="Rectangle 6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0" y="6553200"/>
            <a:ext cx="480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1"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r>
              <a:rPr lang="en-US" altLang="it-IT"/>
              <a:t>PhDAY 2011 - DEI</a:t>
            </a:r>
          </a:p>
        </p:txBody>
      </p:sp>
      <p:sp>
        <p:nvSpPr>
          <p:cNvPr id="468999" name="Rectangle 7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>
                <a:solidFill>
                  <a:srgbClr val="FF9900"/>
                </a:solidFill>
              </a:defRPr>
            </a:lvl1pPr>
          </a:lstStyle>
          <a:p>
            <a:pPr>
              <a:defRPr/>
            </a:pPr>
            <a:fld id="{FC314E6E-739F-4DCD-B187-2E9A9230620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  <p:pic>
        <p:nvPicPr>
          <p:cNvPr id="1032" name="Picture 8" descr="powerpoint04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161925"/>
            <a:ext cx="10985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9001" name="Rectangle 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867400" y="838200"/>
            <a:ext cx="3276600" cy="762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defRPr/>
            </a:pPr>
            <a:endParaRPr lang="it-IT" altLang="it-IT" smtClean="0"/>
          </a:p>
        </p:txBody>
      </p:sp>
      <p:sp>
        <p:nvSpPr>
          <p:cNvPr id="469002" name="Text Box 1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81700" y="708025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chemeClr val="bg1"/>
                </a:solidFill>
              </a:rPr>
              <a:t>DIPARTIMENTO DI ELETTRONICA E INFORMAZIONE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-110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4681538"/>
            <a:ext cx="7005638" cy="80486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dirty="0" smtClean="0">
                <a:solidFill>
                  <a:srgbClr val="002060"/>
                </a:solidFill>
              </a:rPr>
              <a:t>Learning to rank with BPR-MF</a:t>
            </a:r>
            <a:endParaRPr lang="en-US" altLang="it-IT" dirty="0" smtClean="0">
              <a:solidFill>
                <a:srgbClr val="002060"/>
              </a:solidFill>
            </a:endParaRPr>
          </a:p>
        </p:txBody>
      </p:sp>
      <p:sp>
        <p:nvSpPr>
          <p:cNvPr id="3075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43063" y="5359400"/>
            <a:ext cx="700563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600" dirty="0" smtClean="0">
                <a:solidFill>
                  <a:srgbClr val="002060"/>
                </a:solidFill>
              </a:rPr>
              <a:t>Massimo Quadrana</a:t>
            </a: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endParaRPr lang="en-US" altLang="it-IT" sz="1400" dirty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400" dirty="0" smtClean="0">
                <a:solidFill>
                  <a:srgbClr val="002060"/>
                </a:solidFill>
              </a:rPr>
              <a:t>18</a:t>
            </a:r>
            <a:r>
              <a:rPr lang="en-US" altLang="it-IT" sz="1400" baseline="30000" dirty="0" smtClean="0">
                <a:solidFill>
                  <a:srgbClr val="002060"/>
                </a:solidFill>
              </a:rPr>
              <a:t>th</a:t>
            </a:r>
            <a:r>
              <a:rPr lang="en-US" altLang="it-IT" sz="1400" dirty="0" smtClean="0">
                <a:solidFill>
                  <a:srgbClr val="002060"/>
                </a:solidFill>
              </a:rPr>
              <a:t> </a:t>
            </a:r>
            <a:r>
              <a:rPr lang="en-US" altLang="it-IT" sz="1400" dirty="0" smtClean="0">
                <a:solidFill>
                  <a:srgbClr val="002060"/>
                </a:solidFill>
              </a:rPr>
              <a:t>December 2016</a:t>
            </a:r>
            <a:endParaRPr lang="en-US" altLang="it-IT" sz="1400" dirty="0">
              <a:solidFill>
                <a:srgbClr val="00206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6264275" y="5099051"/>
            <a:ext cx="2879725" cy="1455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BPR and MF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Set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MF to compute</a:t>
            </a:r>
          </a:p>
          <a:p>
            <a:pPr marL="857250" lvl="1" indent="-457200"/>
            <a:r>
              <a:rPr lang="en-US" sz="2000" dirty="0" smtClean="0"/>
              <a:t>X user factors</a:t>
            </a:r>
          </a:p>
          <a:p>
            <a:pPr marL="857250" lvl="1" indent="-457200"/>
            <a:r>
              <a:rPr lang="en-US" sz="2000" dirty="0" smtClean="0"/>
              <a:t>Y item factors</a:t>
            </a:r>
          </a:p>
          <a:p>
            <a:pPr marL="857250" lvl="1" indent="-457200"/>
            <a:endParaRPr lang="en-US" sz="2000" dirty="0"/>
          </a:p>
          <a:p>
            <a:pPr marL="857250" lvl="1" indent="-457200"/>
            <a:endParaRPr lang="en-US" sz="2000" dirty="0" smtClean="0"/>
          </a:p>
          <a:p>
            <a:pPr marL="857250" lvl="1" indent="-457200"/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Optimize with LEARN-BPR</a:t>
            </a:r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10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54" y="1143000"/>
            <a:ext cx="2933700" cy="46990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3281004" y="971550"/>
            <a:ext cx="723900" cy="7747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/>
          <p:cNvSpPr/>
          <p:nvPr/>
        </p:nvSpPr>
        <p:spPr>
          <a:xfrm>
            <a:off x="4404954" y="971550"/>
            <a:ext cx="723900" cy="7747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/>
          <p:cNvSpPr txBox="1"/>
          <p:nvPr/>
        </p:nvSpPr>
        <p:spPr>
          <a:xfrm>
            <a:off x="2872002" y="194395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B050"/>
                </a:solidFill>
              </a:rPr>
              <a:t>Positive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sample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4233504" y="1943953"/>
            <a:ext cx="1481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Negative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04" y="3232150"/>
            <a:ext cx="2044700" cy="546100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4633506" y="3870685"/>
            <a:ext cx="1229671" cy="1587986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6816649" y="3852960"/>
            <a:ext cx="627051" cy="15879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 rot="5400000">
            <a:off x="8013431" y="3555722"/>
            <a:ext cx="627051" cy="122152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/>
              <p:cNvSpPr txBox="1"/>
              <p:nvPr/>
            </p:nvSpPr>
            <p:spPr>
              <a:xfrm>
                <a:off x="6262842" y="4480012"/>
                <a:ext cx="3175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842" y="4480012"/>
                <a:ext cx="3175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692" r="-961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sellaDiTesto 31"/>
          <p:cNvSpPr txBox="1"/>
          <p:nvPr/>
        </p:nvSpPr>
        <p:spPr>
          <a:xfrm>
            <a:off x="5001854" y="4363604"/>
            <a:ext cx="38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CasellaDiTesto 32"/>
          <p:cNvSpPr txBox="1"/>
          <p:nvPr/>
        </p:nvSpPr>
        <p:spPr>
          <a:xfrm>
            <a:off x="6938701" y="4420754"/>
            <a:ext cx="38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120041" y="3959089"/>
            <a:ext cx="737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09069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SGA Updates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Partial derivatives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11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84690"/>
            <a:ext cx="5918200" cy="75055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016249"/>
            <a:ext cx="2374900" cy="7982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195452"/>
            <a:ext cx="1618396" cy="85914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5380196"/>
            <a:ext cx="1629963" cy="715804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5765800" y="4195452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Let’s code it!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8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Comparing what we have seen in </a:t>
            </a:r>
            <a:r>
              <a:rPr lang="en-US" sz="2800" smtClean="0"/>
              <a:t>this practices</a:t>
            </a:r>
            <a:endParaRPr lang="en-US" sz="28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Movielens</a:t>
            </a:r>
            <a:r>
              <a:rPr lang="en-US" sz="2400" dirty="0" smtClean="0"/>
              <a:t> 100k</a:t>
            </a:r>
          </a:p>
          <a:p>
            <a:pPr lvl="1"/>
            <a:r>
              <a:rPr lang="en-US" sz="2000" dirty="0" smtClean="0"/>
              <a:t>Converted to implicit (threshold &gt;=4)</a:t>
            </a:r>
          </a:p>
          <a:p>
            <a:pPr lvl="1"/>
            <a:r>
              <a:rPr lang="en-US" sz="2000" dirty="0" smtClean="0"/>
              <a:t>80/20 holdout split</a:t>
            </a:r>
          </a:p>
          <a:p>
            <a:pPr lvl="1"/>
            <a:r>
              <a:rPr lang="en-US" sz="2000" dirty="0" smtClean="0"/>
              <a:t>Hyper-parameters optimized with Grid Search + cross validation</a:t>
            </a:r>
          </a:p>
          <a:p>
            <a:pPr lvl="2"/>
            <a:r>
              <a:rPr lang="en-US" sz="1800" dirty="0" smtClean="0"/>
              <a:t>Metric: ROC-AUC</a:t>
            </a:r>
          </a:p>
          <a:p>
            <a:pPr lvl="2"/>
            <a:r>
              <a:rPr lang="en-US" sz="1800" dirty="0" smtClean="0"/>
              <a:t>Not </a:t>
            </a:r>
            <a:r>
              <a:rPr lang="en-US" sz="1800" dirty="0"/>
              <a:t>really </a:t>
            </a:r>
            <a:r>
              <a:rPr lang="en-US" sz="1800" dirty="0" smtClean="0"/>
              <a:t>thorough optimization tough</a:t>
            </a:r>
          </a:p>
          <a:p>
            <a:pPr lvl="1"/>
            <a:r>
              <a:rPr lang="en-US" sz="2200" dirty="0" smtClean="0"/>
              <a:t>Scripts in: </a:t>
            </a:r>
            <a:r>
              <a:rPr lang="en-US" sz="2200" dirty="0" err="1" smtClean="0"/>
              <a:t>algo_comparison</a:t>
            </a:r>
            <a:r>
              <a:rPr lang="en-US" sz="2200" dirty="0" smtClean="0"/>
              <a:t>/</a:t>
            </a:r>
            <a:r>
              <a:rPr lang="en-US" sz="2200" dirty="0" err="1" smtClean="0"/>
              <a:t>grid_search.py</a:t>
            </a:r>
            <a:endParaRPr lang="en-US" sz="22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80679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13</a:t>
            </a:fld>
            <a:endParaRPr lang="en-US" altLang="it-IT"/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479431"/>
              </p:ext>
            </p:extLst>
          </p:nvPr>
        </p:nvGraphicFramePr>
        <p:xfrm>
          <a:off x="317500" y="1579246"/>
          <a:ext cx="8356598" cy="378293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448656"/>
                <a:gridCol w="997177"/>
                <a:gridCol w="1182153"/>
                <a:gridCol w="1182153"/>
                <a:gridCol w="1182153"/>
                <a:gridCol w="1182153"/>
                <a:gridCol w="1182153"/>
              </a:tblGrid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Algo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ROC-AUC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Precision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Recall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MAP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MRR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NDCG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Top-pop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effectLst/>
                        </a:rPr>
                        <a:t>0,8580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0,1184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0,1122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0,0765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0,3184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0,1179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460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GlobalEffects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0,6648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0,0101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0,0120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0,0026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0,0159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0,0077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ItemKNN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0,9181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0,2131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0,2241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0,1664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effectLst/>
                        </a:rPr>
                        <a:t>0,4759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0,2233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1" u="none" strike="noStrike" dirty="0">
                          <a:effectLst/>
                        </a:rPr>
                        <a:t>SLIM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1" u="none" strike="noStrike" dirty="0">
                          <a:effectLst/>
                        </a:rPr>
                        <a:t>0,9194</a:t>
                      </a:r>
                      <a:endParaRPr lang="fi-FI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0,2170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0,2306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1" u="none" strike="noStrike" dirty="0">
                          <a:effectLst/>
                        </a:rPr>
                        <a:t>0,1774</a:t>
                      </a:r>
                      <a:endParaRPr lang="uk-U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0,5168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0,2376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2723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FunkSVD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0,8494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0,0507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0,0758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iALS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0,9179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0,1787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0,2115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0,1259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effectLst/>
                        </a:rPr>
                        <a:t>0,3857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0,1953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BPRMF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0,8524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0,1492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0,1673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0,1074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0,3668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effectLst/>
                        </a:rPr>
                        <a:t>0,1619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44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14</a:t>
            </a:fld>
            <a:endParaRPr lang="en-US" altLang="it-IT"/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456472"/>
              </p:ext>
            </p:extLst>
          </p:nvPr>
        </p:nvGraphicFramePr>
        <p:xfrm>
          <a:off x="317500" y="1579246"/>
          <a:ext cx="8356598" cy="378293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448656"/>
                <a:gridCol w="997177"/>
                <a:gridCol w="1182153"/>
                <a:gridCol w="1182153"/>
                <a:gridCol w="1182153"/>
                <a:gridCol w="1182153"/>
                <a:gridCol w="1182153"/>
              </a:tblGrid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Algo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ROC-AUC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Precision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Recall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MAP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MRR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NDCG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Top-pop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0,8580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0,1122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0,0765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0,3184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0,1179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460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GlobalEffects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0,6648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0,0101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0,0120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0,0026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0,0159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0,0077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ItemKNN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0,9181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0,2131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0,2241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0,1664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0,4759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0,2233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SLIM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0,9194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0,2170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0,2306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0,1774</a:t>
                      </a:r>
                      <a:endParaRPr lang="uk-UA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0,5168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0,2376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2723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FunkSVD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0,8494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0,0507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0,0758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iALS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0,9179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0,1787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0,2115</a:t>
                      </a:r>
                      <a:endParaRPr lang="cs-CZ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0,1259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0,3857</a:t>
                      </a:r>
                      <a:endParaRPr lang="uk-UA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0,1953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1" u="none" strike="noStrike" dirty="0">
                          <a:effectLst/>
                        </a:rPr>
                        <a:t>BPRMF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0,8524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</a:rPr>
                        <a:t>0,1492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0,1673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0,1074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0,3668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1" u="none" strike="noStrike" dirty="0">
                          <a:effectLst/>
                        </a:rPr>
                        <a:t>0,1619</a:t>
                      </a:r>
                      <a:endParaRPr lang="uk-U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48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15</a:t>
            </a:fld>
            <a:endParaRPr lang="en-US" altLang="it-IT"/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01724"/>
              </p:ext>
            </p:extLst>
          </p:nvPr>
        </p:nvGraphicFramePr>
        <p:xfrm>
          <a:off x="317500" y="1579246"/>
          <a:ext cx="8356598" cy="378293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448656"/>
                <a:gridCol w="997177"/>
                <a:gridCol w="1182153"/>
                <a:gridCol w="1182153"/>
                <a:gridCol w="1182153"/>
                <a:gridCol w="1182153"/>
                <a:gridCol w="1182153"/>
              </a:tblGrid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Algo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ROC-AUC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Precision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Recall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MAP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MRR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NDCG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Top-pop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0,8580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0,1122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0,0765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0,3184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0,1179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460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GlobalEffects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0,6648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0,0101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0,0120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0,0026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0,0159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0,0077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ItemKNN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0,9181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0,2131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0,2241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0,1664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0,4759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0,2233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SLIM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0,9194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0,2170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0,2306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0,1774</a:t>
                      </a:r>
                      <a:endParaRPr lang="uk-UA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0,5168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0,2376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2723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FunkSVD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0,8494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0,0507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0,0758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1" u="none" strike="noStrike" dirty="0" err="1">
                          <a:effectLst/>
                        </a:rPr>
                        <a:t>iALS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1" u="none" strike="noStrike" dirty="0">
                          <a:effectLst/>
                        </a:rPr>
                        <a:t>0,9179</a:t>
                      </a:r>
                      <a:endParaRPr lang="fi-FI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1" u="none" strike="noStrike" dirty="0">
                          <a:effectLst/>
                        </a:rPr>
                        <a:t>0,1787</a:t>
                      </a:r>
                      <a:endParaRPr lang="fi-FI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</a:rPr>
                        <a:t>0,2115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0,1259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1" u="none" strike="noStrike" dirty="0">
                          <a:effectLst/>
                        </a:rPr>
                        <a:t>0,3857</a:t>
                      </a:r>
                      <a:endParaRPr lang="uk-U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0,1953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BPRMF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0,8524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0,1492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0,1673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0,1074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0,3668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effectLst/>
                        </a:rPr>
                        <a:t>0,1619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SLIM is the best but</a:t>
            </a:r>
            <a:r>
              <a:rPr lang="mr-IN" sz="2000" dirty="0" smtClean="0"/>
              <a:t>…</a:t>
            </a:r>
            <a:endParaRPr lang="it-IT" sz="2000" dirty="0" smtClean="0"/>
          </a:p>
          <a:p>
            <a:pPr lvl="1"/>
            <a:r>
              <a:rPr lang="it-IT" sz="1800" dirty="0" smtClean="0"/>
              <a:t>Movielens100k </a:t>
            </a:r>
            <a:r>
              <a:rPr lang="it-IT" sz="1800" dirty="0" err="1" smtClean="0"/>
              <a:t>is</a:t>
            </a:r>
            <a:r>
              <a:rPr lang="it-IT" sz="1800" dirty="0" smtClean="0"/>
              <a:t> </a:t>
            </a:r>
            <a:r>
              <a:rPr lang="it-IT" sz="1800" dirty="0" err="1" smtClean="0"/>
              <a:t>one</a:t>
            </a:r>
            <a:r>
              <a:rPr lang="it-IT" sz="1800" dirty="0" smtClean="0"/>
              <a:t> single (small) </a:t>
            </a:r>
            <a:r>
              <a:rPr lang="it-IT" sz="1800" dirty="0" err="1" smtClean="0"/>
              <a:t>dataset</a:t>
            </a:r>
            <a:r>
              <a:rPr lang="it-IT" sz="1800" dirty="0" smtClean="0"/>
              <a:t> </a:t>
            </a:r>
            <a:r>
              <a:rPr lang="it-IT" sz="1800" dirty="0" smtClean="0">
                <a:sym typeface="Wingdings"/>
              </a:rPr>
              <a:t> </a:t>
            </a:r>
            <a:r>
              <a:rPr lang="it-IT" sz="1800" dirty="0" err="1" smtClean="0">
                <a:sym typeface="Wingdings"/>
              </a:rPr>
              <a:t>experiment</a:t>
            </a:r>
            <a:r>
              <a:rPr lang="it-IT" sz="1800" dirty="0" smtClean="0">
                <a:sym typeface="Wingdings"/>
              </a:rPr>
              <a:t> with more/</a:t>
            </a:r>
            <a:r>
              <a:rPr lang="it-IT" sz="1800" dirty="0" err="1" smtClean="0">
                <a:sym typeface="Wingdings"/>
              </a:rPr>
              <a:t>larger</a:t>
            </a:r>
            <a:r>
              <a:rPr lang="it-IT" sz="1800" dirty="0" smtClean="0">
                <a:sym typeface="Wingdings"/>
              </a:rPr>
              <a:t> </a:t>
            </a:r>
            <a:r>
              <a:rPr lang="it-IT" sz="1800" dirty="0" err="1" smtClean="0">
                <a:sym typeface="Wingdings"/>
              </a:rPr>
              <a:t>datasets</a:t>
            </a:r>
            <a:endParaRPr lang="it-IT" sz="1800" dirty="0" smtClean="0">
              <a:sym typeface="Wingdings"/>
            </a:endParaRPr>
          </a:p>
          <a:p>
            <a:r>
              <a:rPr lang="it-IT" sz="2000" dirty="0" err="1" smtClean="0">
                <a:sym typeface="Wingdings"/>
              </a:rPr>
              <a:t>Most</a:t>
            </a:r>
            <a:r>
              <a:rPr lang="it-IT" sz="2000" dirty="0" smtClean="0">
                <a:sym typeface="Wingdings"/>
              </a:rPr>
              <a:t> of the </a:t>
            </a:r>
            <a:r>
              <a:rPr lang="it-IT" sz="2000" dirty="0" err="1" smtClean="0">
                <a:sym typeface="Wingdings"/>
              </a:rPr>
              <a:t>real</a:t>
            </a:r>
            <a:r>
              <a:rPr lang="it-IT" sz="2000" dirty="0" smtClean="0">
                <a:sym typeface="Wingdings"/>
              </a:rPr>
              <a:t> data </a:t>
            </a:r>
            <a:r>
              <a:rPr lang="it-IT" sz="2000" dirty="0" err="1" smtClean="0">
                <a:sym typeface="Wingdings"/>
              </a:rPr>
              <a:t>is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implicit</a:t>
            </a:r>
            <a:r>
              <a:rPr lang="it-IT" sz="2000" dirty="0" smtClean="0">
                <a:sym typeface="Wingdings"/>
              </a:rPr>
              <a:t> (</a:t>
            </a:r>
            <a:r>
              <a:rPr lang="it-IT" sz="2000" dirty="0" err="1" smtClean="0">
                <a:sym typeface="Wingdings"/>
              </a:rPr>
              <a:t>explicit</a:t>
            </a:r>
            <a:r>
              <a:rPr lang="it-IT" sz="2000" dirty="0" smtClean="0">
                <a:sym typeface="Wingdings"/>
              </a:rPr>
              <a:t> feedback </a:t>
            </a:r>
            <a:r>
              <a:rPr lang="it-IT" sz="2000" dirty="0" err="1" smtClean="0">
                <a:sym typeface="Wingdings"/>
              </a:rPr>
              <a:t>is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costly</a:t>
            </a:r>
            <a:r>
              <a:rPr lang="it-IT" sz="2000" dirty="0" smtClean="0">
                <a:sym typeface="Wingdings"/>
              </a:rPr>
              <a:t>)</a:t>
            </a:r>
          </a:p>
          <a:p>
            <a:r>
              <a:rPr lang="it-IT" sz="2000" dirty="0" err="1" smtClean="0">
                <a:sym typeface="Wingdings"/>
              </a:rPr>
              <a:t>Never</a:t>
            </a:r>
            <a:r>
              <a:rPr lang="it-IT" sz="2000" dirty="0" smtClean="0">
                <a:sym typeface="Wingdings"/>
              </a:rPr>
              <a:t>, </a:t>
            </a:r>
            <a:r>
              <a:rPr lang="it-IT" sz="2000" dirty="0" err="1" smtClean="0">
                <a:sym typeface="Wingdings"/>
              </a:rPr>
              <a:t>never</a:t>
            </a:r>
            <a:r>
              <a:rPr lang="it-IT" sz="2000" dirty="0" smtClean="0">
                <a:sym typeface="Wingdings"/>
              </a:rPr>
              <a:t>, </a:t>
            </a:r>
            <a:r>
              <a:rPr lang="it-IT" sz="2000" dirty="0" err="1" smtClean="0">
                <a:sym typeface="Wingdings"/>
              </a:rPr>
              <a:t>never</a:t>
            </a:r>
            <a:r>
              <a:rPr lang="it-IT" sz="2000" dirty="0" smtClean="0">
                <a:sym typeface="Wingdings"/>
              </a:rPr>
              <a:t> use RMSE</a:t>
            </a:r>
          </a:p>
          <a:p>
            <a:r>
              <a:rPr lang="it-IT" sz="2000" dirty="0" smtClean="0">
                <a:sym typeface="Wingdings"/>
              </a:rPr>
              <a:t>Always </a:t>
            </a:r>
            <a:r>
              <a:rPr lang="it-IT" sz="2000" dirty="0" err="1" smtClean="0">
                <a:sym typeface="Wingdings"/>
              </a:rPr>
              <a:t>evaluate</a:t>
            </a:r>
            <a:r>
              <a:rPr lang="it-IT" sz="2000" dirty="0" smtClean="0">
                <a:sym typeface="Wingdings"/>
              </a:rPr>
              <a:t> over multiple ranking </a:t>
            </a:r>
            <a:r>
              <a:rPr lang="it-IT" sz="2000" dirty="0" err="1" smtClean="0">
                <a:sym typeface="Wingdings"/>
              </a:rPr>
              <a:t>metrics</a:t>
            </a:r>
            <a:endParaRPr lang="it-IT" sz="2000" dirty="0" smtClean="0">
              <a:sym typeface="Wingdings"/>
            </a:endParaRPr>
          </a:p>
          <a:p>
            <a:r>
              <a:rPr lang="it-IT" sz="2000" dirty="0" smtClean="0">
                <a:sym typeface="Wingdings"/>
              </a:rPr>
              <a:t>Use a ranking </a:t>
            </a:r>
            <a:r>
              <a:rPr lang="it-IT" sz="2000" dirty="0" err="1" smtClean="0">
                <a:sym typeface="Wingdings"/>
              </a:rPr>
              <a:t>loss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function</a:t>
            </a:r>
            <a:endParaRPr lang="it-IT" sz="2000" dirty="0" smtClean="0">
              <a:sym typeface="Wingdings"/>
            </a:endParaRPr>
          </a:p>
          <a:p>
            <a:r>
              <a:rPr lang="it-IT" sz="2000" dirty="0" err="1" smtClean="0">
                <a:sym typeface="Wingdings"/>
              </a:rPr>
              <a:t>Still</a:t>
            </a:r>
            <a:r>
              <a:rPr lang="it-IT" sz="2000" dirty="0" smtClean="0">
                <a:sym typeface="Wingdings"/>
              </a:rPr>
              <a:t>, </a:t>
            </a:r>
            <a:r>
              <a:rPr lang="it-IT" sz="2000" dirty="0" err="1" smtClean="0">
                <a:sym typeface="Wingdings"/>
              </a:rPr>
              <a:t>Implicit</a:t>
            </a:r>
            <a:r>
              <a:rPr lang="it-IT" sz="2000" dirty="0" smtClean="0">
                <a:sym typeface="Wingdings"/>
              </a:rPr>
              <a:t> ALS </a:t>
            </a:r>
            <a:r>
              <a:rPr lang="it-IT" sz="2000" dirty="0" err="1" smtClean="0">
                <a:sym typeface="Wingdings"/>
              </a:rPr>
              <a:t>works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well</a:t>
            </a:r>
            <a:r>
              <a:rPr lang="it-IT" sz="2000" dirty="0" smtClean="0">
                <a:sym typeface="Wingdings"/>
              </a:rPr>
              <a:t> (</a:t>
            </a:r>
            <a:r>
              <a:rPr lang="it-IT" sz="2000" dirty="0" err="1" smtClean="0">
                <a:sym typeface="Wingdings"/>
              </a:rPr>
              <a:t>widely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used</a:t>
            </a:r>
            <a:r>
              <a:rPr lang="it-IT" sz="2000" dirty="0" smtClean="0">
                <a:sym typeface="Wingdings"/>
              </a:rPr>
              <a:t> in </a:t>
            </a:r>
            <a:r>
              <a:rPr lang="it-IT" sz="2000" dirty="0" err="1" smtClean="0">
                <a:sym typeface="Wingdings"/>
              </a:rPr>
              <a:t>practice</a:t>
            </a:r>
            <a:r>
              <a:rPr lang="it-IT" sz="2000" dirty="0" smtClean="0">
                <a:sym typeface="Wingdings"/>
              </a:rPr>
              <a:t>)</a:t>
            </a:r>
          </a:p>
          <a:p>
            <a:r>
              <a:rPr lang="it-IT" sz="2000" dirty="0" smtClean="0">
                <a:sym typeface="Wingdings"/>
              </a:rPr>
              <a:t>Combine/</a:t>
            </a:r>
            <a:r>
              <a:rPr lang="it-IT" sz="2000" dirty="0" err="1" smtClean="0">
                <a:sym typeface="Wingdings"/>
              </a:rPr>
              <a:t>Stack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your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models</a:t>
            </a:r>
            <a:r>
              <a:rPr lang="it-IT" sz="2000" dirty="0" smtClean="0">
                <a:sym typeface="Wingdings"/>
              </a:rPr>
              <a:t> (e.g. KNN + MF/SLIM)</a:t>
            </a:r>
          </a:p>
          <a:p>
            <a:r>
              <a:rPr lang="it-IT" sz="2000" dirty="0" err="1" smtClean="0">
                <a:sym typeface="Wingdings"/>
              </a:rPr>
              <a:t>Tuning</a:t>
            </a:r>
            <a:endParaRPr lang="it-IT" sz="2000" dirty="0" smtClean="0">
              <a:sym typeface="Wingdings"/>
            </a:endParaRPr>
          </a:p>
          <a:p>
            <a:pPr lvl="1"/>
            <a:r>
              <a:rPr lang="it-IT" sz="1600" dirty="0" err="1" smtClean="0">
                <a:sym typeface="Wingdings"/>
              </a:rPr>
              <a:t>Carefully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>
                <a:sym typeface="Wingdings"/>
              </a:rPr>
              <a:t>c</a:t>
            </a:r>
            <a:r>
              <a:rPr lang="it-IT" sz="1600" dirty="0" err="1" smtClean="0">
                <a:sym typeface="Wingdings"/>
              </a:rPr>
              <a:t>hoose</a:t>
            </a:r>
            <a:r>
              <a:rPr lang="it-IT" sz="1600" dirty="0" smtClean="0">
                <a:sym typeface="Wingdings"/>
              </a:rPr>
              <a:t> the </a:t>
            </a:r>
            <a:r>
              <a:rPr lang="it-IT" sz="1600" dirty="0" err="1" smtClean="0">
                <a:sym typeface="Wingdings"/>
              </a:rPr>
              <a:t>metric</a:t>
            </a:r>
            <a:r>
              <a:rPr lang="it-IT" sz="1600" dirty="0" smtClean="0">
                <a:sym typeface="Wingdings"/>
              </a:rPr>
              <a:t> to </a:t>
            </a:r>
            <a:r>
              <a:rPr lang="it-IT" sz="1600" dirty="0" err="1" smtClean="0">
                <a:sym typeface="Wingdings"/>
              </a:rPr>
              <a:t>optimize</a:t>
            </a:r>
            <a:endParaRPr lang="it-IT" sz="1600" dirty="0">
              <a:sym typeface="Wingdings"/>
            </a:endParaRPr>
          </a:p>
          <a:p>
            <a:pPr lvl="1"/>
            <a:r>
              <a:rPr lang="it-IT" sz="1600" dirty="0" err="1" smtClean="0">
                <a:sym typeface="Wingdings"/>
              </a:rPr>
              <a:t>Grid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 smtClean="0">
                <a:sym typeface="Wingdings"/>
              </a:rPr>
              <a:t>Search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 smtClean="0">
                <a:sym typeface="Wingdings"/>
              </a:rPr>
              <a:t>is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 smtClean="0">
                <a:sym typeface="Wingdings"/>
              </a:rPr>
              <a:t>expensive</a:t>
            </a:r>
            <a:r>
              <a:rPr lang="it-IT" sz="1600" dirty="0" smtClean="0">
                <a:sym typeface="Wingdings"/>
              </a:rPr>
              <a:t>, </a:t>
            </a:r>
            <a:r>
              <a:rPr lang="it-IT" sz="1600" dirty="0" err="1" smtClean="0">
                <a:sym typeface="Wingdings"/>
              </a:rPr>
              <a:t>try</a:t>
            </a:r>
            <a:r>
              <a:rPr lang="it-IT" sz="1600" dirty="0" smtClean="0">
                <a:sym typeface="Wingdings"/>
              </a:rPr>
              <a:t> Random </a:t>
            </a:r>
            <a:r>
              <a:rPr lang="it-IT" sz="1600" dirty="0" err="1" smtClean="0">
                <a:sym typeface="Wingdings"/>
              </a:rPr>
              <a:t>Search</a:t>
            </a:r>
            <a:endParaRPr lang="it-IT" sz="1600" dirty="0" smtClean="0">
              <a:sym typeface="Wingdings"/>
            </a:endParaRPr>
          </a:p>
          <a:p>
            <a:pPr lvl="1"/>
            <a:endParaRPr lang="it-IT" sz="1800" dirty="0" smtClean="0">
              <a:sym typeface="Wingdings"/>
            </a:endParaRPr>
          </a:p>
          <a:p>
            <a:pPr lvl="1"/>
            <a:endParaRPr lang="it-IT" sz="1800" dirty="0" smtClean="0">
              <a:sym typeface="Wingdings"/>
            </a:endParaRPr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4364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272326"/>
            <a:ext cx="7772400" cy="1394674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/>
              <a:t>Thank you!</a:t>
            </a:r>
            <a:endParaRPr lang="en-US" sz="4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17</a:t>
            </a:fld>
            <a:endParaRPr lang="en-US" alt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27" y="2527300"/>
            <a:ext cx="6240145" cy="35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39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18</a:t>
            </a:fld>
            <a:endParaRPr lang="en-US" altLang="it-IT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-25400"/>
            <a:ext cx="68834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8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BPR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BPR: Bayesian Pairwise Ranking (</a:t>
            </a:r>
            <a:r>
              <a:rPr lang="en-US" sz="2400" dirty="0" err="1" smtClean="0"/>
              <a:t>Rendle</a:t>
            </a:r>
            <a:r>
              <a:rPr lang="en-US" sz="2400" dirty="0" smtClean="0"/>
              <a:t> et al, 2009)</a:t>
            </a:r>
            <a:endParaRPr lang="en-US" sz="2000" dirty="0" smtClean="0"/>
          </a:p>
          <a:p>
            <a:pPr lvl="1"/>
            <a:r>
              <a:rPr lang="en-US" sz="2000" dirty="0" smtClean="0"/>
              <a:t>KNN and MF are trained for rating prediction but evaluation is on item prediction</a:t>
            </a:r>
          </a:p>
          <a:p>
            <a:pPr lvl="1"/>
            <a:r>
              <a:rPr lang="en-US" sz="2000" dirty="0" smtClean="0"/>
              <a:t>Goal: Optimize directly for ranking</a:t>
            </a:r>
          </a:p>
          <a:p>
            <a:r>
              <a:rPr lang="en-US" sz="2400" dirty="0" smtClean="0"/>
              <a:t>Infer ranking from implicit behavior</a:t>
            </a:r>
          </a:p>
          <a:p>
            <a:pPr lvl="1"/>
            <a:r>
              <a:rPr lang="en-US" sz="2400" dirty="0" smtClean="0"/>
              <a:t>Only positive observations are available</a:t>
            </a:r>
          </a:p>
          <a:p>
            <a:pPr lvl="1"/>
            <a:r>
              <a:rPr lang="en-US" sz="2400" dirty="0" smtClean="0"/>
              <a:t>Non-observed is a mixture of real negative feedback and missing values</a:t>
            </a:r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7889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negative feedback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Fill with zeros (standard approach)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3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52" y="2235200"/>
            <a:ext cx="5730495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2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negative feedback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Pairwise preferences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4</a:t>
            </a:fld>
            <a:endParaRPr lang="en-US" alt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152650"/>
            <a:ext cx="2235200" cy="29337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3225800"/>
            <a:ext cx="1016000" cy="3937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50" y="2063750"/>
            <a:ext cx="2311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4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BPR-OPT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799" y="1143000"/>
            <a:ext cx="7489825" cy="4953000"/>
          </a:xfrm>
        </p:spPr>
        <p:txBody>
          <a:bodyPr/>
          <a:lstStyle/>
          <a:p>
            <a:r>
              <a:rPr lang="en-US" sz="2400" dirty="0" smtClean="0"/>
              <a:t>Loss function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Maximize the log-likelihood of the training data given the parameters (Maximum A Posteriori, see paper) </a:t>
            </a:r>
          </a:p>
          <a:p>
            <a:pPr lvl="1"/>
            <a:r>
              <a:rPr lang="en-US" sz="2000" dirty="0" smtClean="0"/>
              <a:t>Or equivalently minimize the Negative LL</a:t>
            </a:r>
          </a:p>
          <a:p>
            <a:pPr lvl="1"/>
            <a:r>
              <a:rPr lang="en-US" sz="2000" dirty="0" smtClean="0"/>
              <a:t>Equivalent to optimizing for ROC-AUC (see paper)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Where:</a:t>
            </a:r>
          </a:p>
          <a:p>
            <a:r>
              <a:rPr lang="en-US" sz="2400" dirty="0" smtClean="0"/>
              <a:t>                                     probability that user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 prefers item </a:t>
            </a:r>
            <a:r>
              <a:rPr lang="en-US" sz="2400" i="1" dirty="0" smtClean="0"/>
              <a:t>j</a:t>
            </a:r>
            <a:r>
              <a:rPr lang="en-US" sz="2400" dirty="0" smtClean="0"/>
              <a:t> over item </a:t>
            </a:r>
            <a:r>
              <a:rPr lang="en-US" sz="2400" i="1" dirty="0" smtClean="0"/>
              <a:t>k</a:t>
            </a:r>
          </a:p>
          <a:p>
            <a:endParaRPr lang="en-US" sz="2400" i="1" dirty="0"/>
          </a:p>
          <a:p>
            <a:endParaRPr lang="en-US" sz="2400" i="1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5</a:t>
            </a:fld>
            <a:endParaRPr lang="en-US" alt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5334075"/>
            <a:ext cx="3467100" cy="34762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7" y="1769513"/>
            <a:ext cx="8175624" cy="10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sigmoid function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Continuous approximation of the indicator (step) function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Interesting facts</a:t>
            </a:r>
          </a:p>
          <a:p>
            <a:pPr lvl="1"/>
            <a:r>
              <a:rPr lang="en-US" sz="2000" dirty="0" smtClean="0"/>
              <a:t> 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Not the only possible approximation of the step function (</a:t>
            </a:r>
            <a:r>
              <a:rPr lang="en-US" sz="2000" dirty="0" err="1" smtClean="0"/>
              <a:t>tanh</a:t>
            </a:r>
            <a:r>
              <a:rPr lang="en-US" sz="2000" dirty="0" smtClean="0"/>
              <a:t>, erf, </a:t>
            </a:r>
            <a:r>
              <a:rPr lang="mr-IN" sz="2000" dirty="0" smtClean="0"/>
              <a:t>…</a:t>
            </a:r>
            <a:r>
              <a:rPr lang="it-IT" sz="2000" dirty="0" smtClean="0"/>
              <a:t>)</a:t>
            </a:r>
          </a:p>
          <a:p>
            <a:pPr lvl="1"/>
            <a:r>
              <a:rPr lang="it-IT" sz="2000" dirty="0" err="1" smtClean="0"/>
              <a:t>Used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activation</a:t>
            </a:r>
            <a:r>
              <a:rPr lang="it-IT" sz="2000" dirty="0" smtClean="0"/>
              <a:t> </a:t>
            </a:r>
            <a:r>
              <a:rPr lang="it-IT" sz="2000" dirty="0" err="1" smtClean="0"/>
              <a:t>function</a:t>
            </a:r>
            <a:r>
              <a:rPr lang="it-IT" sz="2000" dirty="0" smtClean="0"/>
              <a:t> in </a:t>
            </a:r>
            <a:r>
              <a:rPr lang="it-IT" sz="2000" dirty="0" err="1" smtClean="0"/>
              <a:t>Neural</a:t>
            </a:r>
            <a:r>
              <a:rPr lang="it-IT" sz="2000" dirty="0" smtClean="0"/>
              <a:t> Networks</a:t>
            </a:r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6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46" y="1920752"/>
            <a:ext cx="2903254" cy="193501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4174778"/>
            <a:ext cx="3307046" cy="37061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2279650"/>
            <a:ext cx="31369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9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LEARN-BPR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Repeat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draw (</a:t>
            </a:r>
            <a:r>
              <a:rPr lang="en-US" dirty="0" err="1" smtClean="0"/>
              <a:t>i,j,k</a:t>
            </a:r>
            <a:r>
              <a:rPr lang="en-US" dirty="0" smtClean="0"/>
              <a:t>) from 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Until</a:t>
            </a:r>
            <a:r>
              <a:rPr lang="en-US" dirty="0" smtClean="0"/>
              <a:t> convergence</a:t>
            </a:r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7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457450"/>
            <a:ext cx="3073400" cy="97790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5842000" y="2530901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Stochastic Gradient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Ascent updates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8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sampling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“Bootstrap” training from Ds</a:t>
            </a:r>
          </a:p>
          <a:p>
            <a:pPr lvl="1"/>
            <a:r>
              <a:rPr lang="en-US" sz="2000" dirty="0" smtClean="0"/>
              <a:t>Uniform user </a:t>
            </a:r>
            <a:r>
              <a:rPr lang="mr-IN" sz="2000" dirty="0" smtClean="0"/>
              <a:t>–</a:t>
            </a:r>
            <a:r>
              <a:rPr lang="en-US" sz="2000" dirty="0" smtClean="0"/>
              <a:t> uniform item</a:t>
            </a:r>
          </a:p>
          <a:p>
            <a:pPr lvl="2"/>
            <a:r>
              <a:rPr lang="en-US" sz="1800" dirty="0" smtClean="0"/>
              <a:t>Sample a user </a:t>
            </a:r>
            <a:r>
              <a:rPr lang="en-US" sz="1800" dirty="0" err="1" smtClean="0"/>
              <a:t>i</a:t>
            </a:r>
            <a:r>
              <a:rPr lang="en-US" sz="1800" dirty="0" smtClean="0"/>
              <a:t> uniformly at random</a:t>
            </a:r>
          </a:p>
          <a:p>
            <a:pPr lvl="2"/>
            <a:r>
              <a:rPr lang="en-US" sz="1800" dirty="0" smtClean="0"/>
              <a:t>Sample a positive item pair (</a:t>
            </a:r>
            <a:r>
              <a:rPr lang="en-US" sz="1800" dirty="0" err="1" smtClean="0"/>
              <a:t>i,j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Sample a negative item pair (</a:t>
            </a:r>
            <a:r>
              <a:rPr lang="en-US" sz="1800" dirty="0" err="1" smtClean="0"/>
              <a:t>i,k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Try with and without replacement</a:t>
            </a:r>
          </a:p>
          <a:p>
            <a:pPr lvl="1"/>
            <a:r>
              <a:rPr lang="en-US" sz="2000" dirty="0" smtClean="0"/>
              <a:t>Variants:</a:t>
            </a:r>
          </a:p>
          <a:p>
            <a:pPr lvl="2"/>
            <a:r>
              <a:rPr lang="en-US" sz="1800" dirty="0" smtClean="0"/>
              <a:t>Sample positive items by popularity</a:t>
            </a:r>
          </a:p>
          <a:p>
            <a:pPr lvl="2"/>
            <a:r>
              <a:rPr lang="en-US" sz="1800" dirty="0" smtClean="0"/>
              <a:t>Advanced sampling methods</a:t>
            </a:r>
          </a:p>
          <a:p>
            <a:pPr lvl="3"/>
            <a:r>
              <a:rPr lang="en-US" sz="1400" dirty="0"/>
              <a:t>Improving Pairwise Learning for Item Recommendation from Implicit </a:t>
            </a:r>
            <a:r>
              <a:rPr lang="en-US" sz="1400" dirty="0" smtClean="0"/>
              <a:t>Feedback, </a:t>
            </a:r>
            <a:r>
              <a:rPr lang="en-US" sz="1400" dirty="0" err="1" smtClean="0"/>
              <a:t>Rendle</a:t>
            </a:r>
            <a:r>
              <a:rPr lang="en-US" sz="1400" dirty="0" smtClean="0"/>
              <a:t> et al, 2014</a:t>
            </a:r>
          </a:p>
          <a:p>
            <a:pPr lvl="3"/>
            <a:r>
              <a:rPr lang="en-US" sz="1400" dirty="0"/>
              <a:t>Bayesian Personalized Ranking with Multi-Channel User </a:t>
            </a:r>
            <a:r>
              <a:rPr lang="en-US" sz="1400" dirty="0" smtClean="0"/>
              <a:t>Feedback, </a:t>
            </a:r>
            <a:r>
              <a:rPr lang="en-US" sz="1400" dirty="0" err="1" smtClean="0"/>
              <a:t>Loni</a:t>
            </a:r>
            <a:r>
              <a:rPr lang="en-US" sz="1400" dirty="0" smtClean="0"/>
              <a:t> et al, 2016</a:t>
            </a:r>
            <a:r>
              <a:rPr lang="en-US" sz="1600" dirty="0"/>
              <a:t/>
            </a:r>
            <a:br>
              <a:rPr lang="en-US" sz="1600" dirty="0"/>
            </a:br>
            <a:endParaRPr lang="en-US" sz="1400" dirty="0" smtClean="0"/>
          </a:p>
          <a:p>
            <a:pPr lvl="2"/>
            <a:endParaRPr lang="en-US" sz="18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8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8062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sampling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“Bootstrap” training from Ds</a:t>
            </a:r>
          </a:p>
          <a:p>
            <a:pPr lvl="1"/>
            <a:r>
              <a:rPr lang="en-US" sz="2000" dirty="0" smtClean="0"/>
              <a:t>Uniform user </a:t>
            </a:r>
            <a:r>
              <a:rPr lang="mr-IN" sz="2000" dirty="0" smtClean="0"/>
              <a:t>–</a:t>
            </a:r>
            <a:r>
              <a:rPr lang="en-US" sz="2000" dirty="0" smtClean="0"/>
              <a:t> uniform item</a:t>
            </a:r>
          </a:p>
          <a:p>
            <a:pPr lvl="2"/>
            <a:r>
              <a:rPr lang="en-US" sz="1800" dirty="0" smtClean="0"/>
              <a:t>Sample a user </a:t>
            </a:r>
            <a:r>
              <a:rPr lang="en-US" sz="1800" dirty="0" err="1" smtClean="0"/>
              <a:t>i</a:t>
            </a:r>
            <a:r>
              <a:rPr lang="en-US" sz="1800" dirty="0" smtClean="0"/>
              <a:t> uniformly at random</a:t>
            </a:r>
          </a:p>
          <a:p>
            <a:pPr lvl="2"/>
            <a:r>
              <a:rPr lang="en-US" sz="1800" dirty="0" smtClean="0"/>
              <a:t>Sample a positive item pair (</a:t>
            </a:r>
            <a:r>
              <a:rPr lang="en-US" sz="1800" dirty="0" err="1" smtClean="0"/>
              <a:t>i,j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Sample a negative item pair (</a:t>
            </a:r>
            <a:r>
              <a:rPr lang="en-US" sz="1800" dirty="0" err="1" smtClean="0"/>
              <a:t>i,k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With or without replacement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Variants:</a:t>
            </a:r>
          </a:p>
          <a:p>
            <a:pPr lvl="2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Sample positive items by popularity</a:t>
            </a:r>
          </a:p>
          <a:p>
            <a:pPr lvl="2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Advanced sampling methods</a:t>
            </a:r>
          </a:p>
          <a:p>
            <a:pPr lvl="3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Improving Pairwise Learning for Item Recommendation from Implicit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Feedback,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Rendle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et al, 2014</a:t>
            </a:r>
          </a:p>
          <a:p>
            <a:pPr lvl="3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Bayesian Personalized Ranking with Multi-Channel User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Feedback,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Loni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et al, 2016</a:t>
            </a:r>
            <a:r>
              <a:rPr lang="en-US" sz="1600" dirty="0"/>
              <a:t/>
            </a:r>
            <a:br>
              <a:rPr lang="en-US" sz="1600" dirty="0"/>
            </a:br>
            <a:endParaRPr lang="en-US" sz="1400" dirty="0" smtClean="0"/>
          </a:p>
          <a:p>
            <a:pPr lvl="2"/>
            <a:endParaRPr lang="en-US" sz="18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9</a:t>
            </a:fld>
            <a:endParaRPr lang="en-US" altLang="it-IT"/>
          </a:p>
        </p:txBody>
      </p:sp>
      <p:sp>
        <p:nvSpPr>
          <p:cNvPr id="6" name="Freccia destra 5"/>
          <p:cNvSpPr/>
          <p:nvPr/>
        </p:nvSpPr>
        <p:spPr>
          <a:xfrm rot="10800000">
            <a:off x="6940550" y="1752600"/>
            <a:ext cx="596900" cy="508000"/>
          </a:xfrm>
          <a:prstGeom prst="rightArrow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59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AASHAPES" val="1"/>
  <p:tag name="ADVAATEXT" val="1"/>
  <p:tag name="ADVSHADOWS" val="1"/>
  <p:tag name="ADVBEVELING" val="1"/>
  <p:tag name="ADVPANSCAN" val="0"/>
  <p:tag name="ADVDIMBULLETS" val="0"/>
  <p:tag name="ADVGAMMA" val="0.000000"/>
  <p:tag name="ADVFASTTRANSITIONS" val="1"/>
  <p:tag name="ADVSCREENHEIGHT" val="600"/>
  <p:tag name="ADVSCREENWIDTH" val="800"/>
  <p:tag name="ADVGLOBALTRANSITION" val="-1"/>
  <p:tag name="ADVSHOWMETER" val="0"/>
  <p:tag name="ADVSETTING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HN3C4DGOVz7JTy5XAT1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3NmRqXPJr60nHtqstDn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euwCGm1KdbqZKggccIY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JwQBx8pn0mJ0yRkOhtI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GFmitXU3BCh1shRUupN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iHue1DBgIlU36vBw6SU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M96NbnOwqRwNOTq5PoDY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KRd28LyF4Yd1Yc6OU13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202FSyMAjBIhuSfSLS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HP8SEesMT678nENeVgr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6oamjXiVVQkQ0F69YmN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idXmrFriqvCF9BiBJal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kohu5yh3YUCmeqaLkCDe"/>
</p:tagLst>
</file>

<file path=ppt/theme/theme1.xml><?xml version="1.0" encoding="utf-8"?>
<a:theme xmlns:a="http://schemas.openxmlformats.org/drawingml/2006/main" name="PoliLightBlue3">
  <a:themeElements>
    <a:clrScheme name="PoliLightBlue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liLightBlue3">
      <a:majorFont>
        <a:latin typeface="Lucida Grande"/>
        <a:ea typeface="ＭＳ Ｐゴシック"/>
        <a:cs typeface="ＭＳ Ｐゴシック"/>
      </a:majorFont>
      <a:minorFont>
        <a:latin typeface="Lucida Grande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liLightBlue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11459</TotalTime>
  <Words>718</Words>
  <Application>Microsoft Macintosh PowerPoint</Application>
  <PresentationFormat>Presentazione su schermo (4:3)</PresentationFormat>
  <Paragraphs>322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Calibri</vt:lpstr>
      <vt:lpstr>Cambria Math</vt:lpstr>
      <vt:lpstr>Lucida Grande</vt:lpstr>
      <vt:lpstr>ＭＳ Ｐゴシック</vt:lpstr>
      <vt:lpstr>Times</vt:lpstr>
      <vt:lpstr>Times New Roman</vt:lpstr>
      <vt:lpstr>Trebuchet MS</vt:lpstr>
      <vt:lpstr>Wingdings</vt:lpstr>
      <vt:lpstr>ヒラギノ角ゴ Pro W3</vt:lpstr>
      <vt:lpstr>PoliLightBlue3</vt:lpstr>
      <vt:lpstr>Presentazione di PowerPoint</vt:lpstr>
      <vt:lpstr>BPR</vt:lpstr>
      <vt:lpstr>Handling negative feedback</vt:lpstr>
      <vt:lpstr>Handling negative feedback</vt:lpstr>
      <vt:lpstr>BPR-OPT</vt:lpstr>
      <vt:lpstr>Logistic sigmoid function</vt:lpstr>
      <vt:lpstr>LEARN-BPR</vt:lpstr>
      <vt:lpstr>Item sampling</vt:lpstr>
      <vt:lpstr>Item sampling</vt:lpstr>
      <vt:lpstr>BPR and MF</vt:lpstr>
      <vt:lpstr>SGA Updates</vt:lpstr>
      <vt:lpstr>Comparing what we have seen in this practices</vt:lpstr>
      <vt:lpstr>Presentazione di PowerPoint</vt:lpstr>
      <vt:lpstr>Presentazione di PowerPoint</vt:lpstr>
      <vt:lpstr>Presentazione di PowerPoint</vt:lpstr>
      <vt:lpstr>Take-home messages</vt:lpstr>
      <vt:lpstr>Presentazione di PowerPoint</vt:lpstr>
      <vt:lpstr>Presentazione di PowerPoint</vt:lpstr>
    </vt:vector>
  </TitlesOfParts>
  <Company>Politecnico di Milano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Dispositivi Logici Programmabili</dc:title>
  <dc:creator>Marco D. Santambrogio</dc:creator>
  <cp:lastModifiedBy>Utente di Microsoft Office</cp:lastModifiedBy>
  <cp:revision>333</cp:revision>
  <cp:lastPrinted>2015-10-15T10:44:10Z</cp:lastPrinted>
  <dcterms:created xsi:type="dcterms:W3CDTF">2010-03-10T22:19:22Z</dcterms:created>
  <dcterms:modified xsi:type="dcterms:W3CDTF">2016-12-19T12:35:47Z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18aJ18rJbbBkyQzK-JkOT7NWlDMfLGIfvHwmqknZ8_20</vt:lpwstr>
  </property>
  <property fmtid="{D5CDD505-2E9C-101B-9397-08002B2CF9AE}" pid="4" name="Google.Documents.RevisionId">
    <vt:lpwstr>12951292456047101535</vt:lpwstr>
  </property>
  <property fmtid="{D5CDD505-2E9C-101B-9397-08002B2CF9AE}" pid="5" name="Google.Documents.PluginVersion">
    <vt:lpwstr>2.0.2026.3768</vt:lpwstr>
  </property>
  <property fmtid="{D5CDD505-2E9C-101B-9397-08002B2CF9AE}" pid="6" name="Google.Documents.MergeIncapabilityFlags">
    <vt:i4>0</vt:i4>
  </property>
</Properties>
</file>